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55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BB618-B709-4232-8DD6-BEFA01D6401E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2FF3-F4D4-4274-ADFC-063457C6A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23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6897fa2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6897fa2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6897fa21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6897fa21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6897fa21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6897fa21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6897fa21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76897fa21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76897fa21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76897fa21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76897fa21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76897fa21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9cbf03d71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9cbf03d71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5B3A9-6B86-0036-EBA0-09A55F2BF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3F3A19-ABB1-2A59-DD0A-2992B37EC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909996-8DD7-396F-E9AC-0D81E7D4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B27-1AA6-4D6A-B094-AFF30AC55F0E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371665-6430-0DFE-0467-54C8964F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8F7A60-EEEE-071C-1261-88BE1876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A32C-392B-41D9-ADB1-638041A09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07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780BD-C4FA-293E-1CD3-51F01D64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63B0CB-D135-825D-D375-1AF2F1CF7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46B5BE-6121-C17B-920B-995D189E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B27-1AA6-4D6A-B094-AFF30AC55F0E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210786-691A-5704-7F7A-6EF9BE4B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0BF81A-8662-FC7B-4CB6-D3705C9A8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A32C-392B-41D9-ADB1-638041A09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A1FB36-8A5F-A74F-086C-A06ED0D67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BAE354-7819-24E5-6A0F-B22B11901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D7D5AB-EE57-2C78-B998-CB2A7D34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B27-1AA6-4D6A-B094-AFF30AC55F0E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D89C2A-2E74-DE21-7BD1-A2F720E0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69453C-4DD5-8F12-637B-7F8DAB7B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A32C-392B-41D9-ADB1-638041A09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30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25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7CBBA-B57D-D2D2-884B-3C380CFF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708EA6-7162-F19F-1CE3-B24245B30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047007-6D46-F866-97FF-7BAF559B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B27-1AA6-4D6A-B094-AFF30AC55F0E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94BC40-B3DC-0531-EDD1-F48A6112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86124E-CD43-5CF0-C83E-6968289F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A32C-392B-41D9-ADB1-638041A09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3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9944A-23CB-DAAE-4C1F-74F7615FC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F528E4-B9C5-3F2A-CB6E-557293BF9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6AE996-5043-A21D-D4BF-20A2D4EA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B27-1AA6-4D6A-B094-AFF30AC55F0E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5B70FC-7F85-3F3B-D8C6-A4CFE181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7FF06B-C571-56FD-E955-43299545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A32C-392B-41D9-ADB1-638041A09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73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D638BE-4CE5-27C4-544D-B89B44BE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67549-8554-F848-7D73-F95CE37BD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EC04D49-9F41-8394-8CFD-5B1EE90C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D0C3B8-0E02-D2D4-58B1-1215967D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B27-1AA6-4D6A-B094-AFF30AC55F0E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EBCD01-325E-EF7C-7084-A952F399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E32BBB-1695-2EF3-CE04-2EA880ED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A32C-392B-41D9-ADB1-638041A09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62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2540C-1458-FAEC-BF73-8F1D967AC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F77C8D-BFE9-9930-5ED5-663BD947A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8FBA90-3468-288C-769B-B5D1CA691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FEA740-C703-A83F-6E1A-718A56C74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14CE3A-40AF-2D19-8A3F-1333AB7E5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28171B-F7D2-57D4-A850-4D803AD3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B27-1AA6-4D6A-B094-AFF30AC55F0E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5FABDA0-E95A-8915-0A6B-CCFB7ACB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728F7A0-D124-6650-4FC1-583D3F056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A32C-392B-41D9-ADB1-638041A09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04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21192-67B7-A6B1-47E5-14C7603F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07B437-3114-FCA0-749C-A46B98C4A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B27-1AA6-4D6A-B094-AFF30AC55F0E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BA61BF-DD04-865E-89CD-193B1753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8E2366-5AD3-4983-A7EB-392EC725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A32C-392B-41D9-ADB1-638041A09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0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62958A-4851-3506-3BFA-53DE29A9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B27-1AA6-4D6A-B094-AFF30AC55F0E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63ACAF7-44BF-9328-D748-B39E8F5E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FA6F07-1D24-5FFB-8646-2E361720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A32C-392B-41D9-ADB1-638041A09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96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407619-53B3-F38E-5417-EFCBA29B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47A9A9-A222-EFB8-C001-ABDF75CB9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4CEE4A-7239-236B-FD0B-76D8A279D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A2E646-DDFD-8EE2-6A5D-0B3FA454C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B27-1AA6-4D6A-B094-AFF30AC55F0E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036290-2AEF-1DE7-6E13-6A44B63DF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448ECF-90ED-F237-4E47-971D234C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A32C-392B-41D9-ADB1-638041A09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84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15227-1832-905F-BF05-B11901C5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535755-F275-2EFE-B62B-0EE3391864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7A614D-9564-FF42-074F-09BAB0844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4F62AA-2839-AD01-06ED-EE6805F2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B27-1AA6-4D6A-B094-AFF30AC55F0E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F40A31-A1AE-C1A8-6E0D-2E6A43A2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8E0AB2-12F8-0DB1-F396-C940EF9B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7A32C-392B-41D9-ADB1-638041A09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89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85A5BC-8E8E-7B61-CE3E-0C197333E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5532EF-71B7-2152-F175-3792C3A30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3BAFCD-BBBD-638A-0515-FA49B1390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BDDB27-1AA6-4D6A-B094-AFF30AC55F0E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F18405-AD65-3B3C-12B3-B4B5CA1D9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1D92C2-42D1-FB38-67F1-9DC65DB4E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47A32C-392B-41D9-ADB1-638041A096B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26407C-EFA8-3C34-83B5-D6B954CB6C2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4079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149780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hubs.f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9CDFE2-ED45-607C-B873-67C99CBE0F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F477E6-9DA7-4BE6-2AA7-F720FEB54E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5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fond_prez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14467" y="1001867"/>
            <a:ext cx="10416000" cy="3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r>
              <a:rPr lang="fr" sz="64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BOUCLES LOCALES DE</a:t>
            </a:r>
            <a:endParaRPr sz="64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r>
              <a:rPr lang="fr" sz="64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RECONDITIONNEMENT</a:t>
            </a:r>
            <a:endParaRPr sz="64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endParaRPr sz="64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14451" y="5362185"/>
            <a:ext cx="8932000" cy="94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spAutoFit/>
          </a:bodyPr>
          <a:lstStyle/>
          <a:p>
            <a:r>
              <a:rPr lang="fr" sz="2667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Cédric CLAQUIN</a:t>
            </a:r>
            <a:endParaRPr sz="2667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fr" sz="2667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Hub du sud</a:t>
            </a:r>
            <a:endParaRPr sz="2667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2834" y="5403901"/>
            <a:ext cx="1915365" cy="98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8308933" y="2143500"/>
            <a:ext cx="3618800" cy="1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pPr marL="609585" indent="-431789">
              <a:buClr>
                <a:srgbClr val="181933"/>
              </a:buClr>
              <a:buSzPts val="1500"/>
              <a:buFont typeface="Montserrat"/>
              <a:buChar char="●"/>
            </a:pPr>
            <a:r>
              <a:rPr lang="fr" sz="2000" b="1">
                <a:solidFill>
                  <a:srgbClr val="181933"/>
                </a:solidFill>
                <a:latin typeface="Montserrat"/>
                <a:ea typeface="Montserrat"/>
                <a:cs typeface="Montserrat"/>
                <a:sym typeface="Montserrat"/>
              </a:rPr>
              <a:t>décrypter une filière complexe</a:t>
            </a:r>
            <a:endParaRPr sz="2000" b="1">
              <a:solidFill>
                <a:srgbClr val="1819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31789">
              <a:buClr>
                <a:srgbClr val="181933"/>
              </a:buClr>
              <a:buSzPts val="1500"/>
              <a:buFont typeface="Montserrat"/>
              <a:buChar char="●"/>
            </a:pPr>
            <a:r>
              <a:rPr lang="fr" sz="2000" b="1">
                <a:solidFill>
                  <a:srgbClr val="181933"/>
                </a:solidFill>
                <a:latin typeface="Montserrat"/>
                <a:ea typeface="Montserrat"/>
                <a:cs typeface="Montserrat"/>
                <a:sym typeface="Montserrat"/>
              </a:rPr>
              <a:t>partir des expériences des acteurs locaux</a:t>
            </a:r>
            <a:endParaRPr sz="2000" b="1">
              <a:solidFill>
                <a:srgbClr val="1819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31789">
              <a:buClr>
                <a:srgbClr val="181933"/>
              </a:buClr>
              <a:buSzPts val="1500"/>
              <a:buFont typeface="Montserrat"/>
              <a:buChar char="●"/>
            </a:pPr>
            <a:r>
              <a:rPr lang="fr" sz="2000" b="1">
                <a:solidFill>
                  <a:srgbClr val="181933"/>
                </a:solidFill>
                <a:latin typeface="Montserrat"/>
                <a:ea typeface="Montserrat"/>
                <a:cs typeface="Montserrat"/>
                <a:sym typeface="Montserrat"/>
              </a:rPr>
              <a:t>re-territorialiser les enjeux et les moyens</a:t>
            </a:r>
            <a:endParaRPr sz="2000" b="1">
              <a:solidFill>
                <a:srgbClr val="1819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31789">
              <a:buClr>
                <a:srgbClr val="181933"/>
              </a:buClr>
              <a:buSzPts val="1500"/>
              <a:buFont typeface="Montserrat"/>
              <a:buChar char="●"/>
            </a:pPr>
            <a:r>
              <a:rPr lang="fr" sz="2000" b="1">
                <a:solidFill>
                  <a:srgbClr val="181933"/>
                </a:solidFill>
                <a:latin typeface="Montserrat"/>
                <a:ea typeface="Montserrat"/>
                <a:cs typeface="Montserrat"/>
                <a:sym typeface="Montserrat"/>
              </a:rPr>
              <a:t>écrire et penser à plusieurs mains</a:t>
            </a:r>
            <a:endParaRPr sz="2000" b="1">
              <a:solidFill>
                <a:srgbClr val="1819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31789">
              <a:buClr>
                <a:srgbClr val="181933"/>
              </a:buClr>
              <a:buSzPts val="1500"/>
              <a:buFont typeface="Montserrat"/>
              <a:buChar char="●"/>
            </a:pPr>
            <a:r>
              <a:rPr lang="fr" sz="2000" b="1">
                <a:solidFill>
                  <a:srgbClr val="181933"/>
                </a:solidFill>
                <a:latin typeface="Montserrat"/>
                <a:ea typeface="Montserrat"/>
                <a:cs typeface="Montserrat"/>
                <a:sym typeface="Montserrat"/>
              </a:rPr>
              <a:t>mener une réflexion d’intérêt général</a:t>
            </a:r>
            <a:endParaRPr sz="2000" b="1">
              <a:solidFill>
                <a:srgbClr val="1819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705993" y="583500"/>
            <a:ext cx="5894400" cy="1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r>
              <a:rPr lang="fr" sz="4667">
                <a:solidFill>
                  <a:schemeClr val="lt1"/>
                </a:solidFill>
                <a:highlight>
                  <a:srgbClr val="323AB8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UN LIVRE BLANC COLLABORATIF…</a:t>
            </a:r>
            <a:endParaRPr sz="4667">
              <a:solidFill>
                <a:srgbClr val="FFFFFF"/>
              </a:solidFill>
              <a:highlight>
                <a:srgbClr val="2D134B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r>
              <a:rPr lang="fr" sz="2667" i="1">
                <a:solidFill>
                  <a:srgbClr val="FFFFFF"/>
                </a:solidFill>
                <a:highlight>
                  <a:srgbClr val="77117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667" i="1">
              <a:solidFill>
                <a:srgbClr val="FFFFFF"/>
              </a:solidFill>
              <a:highlight>
                <a:srgbClr val="77117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367493" y="1412233"/>
            <a:ext cx="5894400" cy="1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pPr algn="r"/>
            <a:r>
              <a:rPr lang="fr" sz="3600">
                <a:solidFill>
                  <a:schemeClr val="lt1"/>
                </a:solidFill>
                <a:highlight>
                  <a:srgbClr val="323AB8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	POUR :</a:t>
            </a:r>
            <a:endParaRPr sz="1600" i="1">
              <a:solidFill>
                <a:schemeClr val="lt1"/>
              </a:solidFill>
              <a:highlight>
                <a:srgbClr val="77117C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algn="r"/>
            <a:endParaRPr sz="3600">
              <a:solidFill>
                <a:schemeClr val="lt1"/>
              </a:solidFill>
              <a:highlight>
                <a:srgbClr val="323AB8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65" name="Google Shape;65;p14" title="PRESENTATION livre blanc.jpg"/>
          <p:cNvPicPr preferRelativeResize="0"/>
          <p:nvPr/>
        </p:nvPicPr>
        <p:blipFill rotWithShape="1">
          <a:blip r:embed="rId3">
            <a:alphaModFix/>
          </a:blip>
          <a:srcRect t="4179" b="5551"/>
          <a:stretch/>
        </p:blipFill>
        <p:spPr>
          <a:xfrm>
            <a:off x="706001" y="2486667"/>
            <a:ext cx="7282231" cy="4118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3456867" y="5877595"/>
            <a:ext cx="4608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endParaRPr sz="2000">
              <a:solidFill>
                <a:srgbClr val="1819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714451" y="583684"/>
            <a:ext cx="10416000" cy="12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pPr marL="609585" indent="-601118">
              <a:buClr>
                <a:srgbClr val="FFFFFF"/>
              </a:buClr>
              <a:buSzPts val="3500"/>
              <a:buFont typeface="Montserrat Black"/>
              <a:buChar char="+"/>
            </a:pPr>
            <a:r>
              <a:rPr lang="fr" sz="4667">
                <a:solidFill>
                  <a:srgbClr val="FFFFFF"/>
                </a:solidFill>
                <a:highlight>
                  <a:srgbClr val="323AB8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UN CAHIER D’INSPIRATIONS</a:t>
            </a:r>
            <a:endParaRPr sz="4667">
              <a:solidFill>
                <a:srgbClr val="FFFFFF"/>
              </a:solidFill>
              <a:highlight>
                <a:srgbClr val="2D134B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r>
              <a:rPr lang="fr" sz="2667" i="1">
                <a:solidFill>
                  <a:srgbClr val="FFFFFF"/>
                </a:solidFill>
                <a:highlight>
                  <a:srgbClr val="77117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667" i="1">
              <a:solidFill>
                <a:srgbClr val="FFFFFF"/>
              </a:solidFill>
              <a:highlight>
                <a:srgbClr val="77117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9087767" y="2662033"/>
            <a:ext cx="2742400" cy="2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pPr marL="609585" indent="-431789">
              <a:buClr>
                <a:srgbClr val="181933"/>
              </a:buClr>
              <a:buSzPts val="1500"/>
              <a:buFont typeface="Montserrat"/>
              <a:buChar char="●"/>
            </a:pPr>
            <a:r>
              <a:rPr lang="fr" sz="2000" b="1">
                <a:solidFill>
                  <a:srgbClr val="181933"/>
                </a:solidFill>
                <a:latin typeface="Montserrat"/>
                <a:ea typeface="Montserrat"/>
                <a:cs typeface="Montserrat"/>
                <a:sym typeface="Montserrat"/>
              </a:rPr>
              <a:t>Des fiches-actions inspirantes</a:t>
            </a:r>
            <a:endParaRPr sz="2000">
              <a:solidFill>
                <a:srgbClr val="1819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31789">
              <a:buClr>
                <a:srgbClr val="181933"/>
              </a:buClr>
              <a:buSzPts val="1500"/>
              <a:buFont typeface="Montserrat"/>
              <a:buChar char="●"/>
            </a:pPr>
            <a:r>
              <a:rPr lang="fr" sz="2000" b="1">
                <a:solidFill>
                  <a:srgbClr val="181933"/>
                </a:solidFill>
                <a:latin typeface="Montserrat"/>
                <a:ea typeface="Montserrat"/>
                <a:cs typeface="Montserrat"/>
                <a:sym typeface="Montserrat"/>
              </a:rPr>
              <a:t>Des partages de bonnes pratiques </a:t>
            </a:r>
            <a:endParaRPr sz="2000" b="1">
              <a:solidFill>
                <a:srgbClr val="1819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31789">
              <a:buClr>
                <a:srgbClr val="181933"/>
              </a:buClr>
              <a:buSzPts val="1500"/>
              <a:buFont typeface="Montserrat"/>
              <a:buChar char="●"/>
            </a:pPr>
            <a:r>
              <a:rPr lang="fr" sz="2000" b="1">
                <a:solidFill>
                  <a:srgbClr val="181933"/>
                </a:solidFill>
                <a:latin typeface="Montserrat"/>
                <a:ea typeface="Montserrat"/>
                <a:cs typeface="Montserrat"/>
                <a:sym typeface="Montserrat"/>
              </a:rPr>
              <a:t>Des ressources utiles</a:t>
            </a:r>
            <a:endParaRPr sz="2000">
              <a:solidFill>
                <a:srgbClr val="1819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5" title="Capture d’écran 2025-10-27 à 18.49.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0500" y="2000458"/>
            <a:ext cx="2742400" cy="38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 title="Capture d’écran 2025-10-21 à 19.24.2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466" y="1999302"/>
            <a:ext cx="2742385" cy="38611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5" name="Google Shape;75;p15" title="Capture d’écran 2025-10-21 à 19.22.4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41918" y="1982167"/>
            <a:ext cx="2809967" cy="38611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6" name="Google Shape;76;p15" title="Capture d’écran 2025-10-27 à 18.46.29.png"/>
          <p:cNvPicPr preferRelativeResize="0"/>
          <p:nvPr/>
        </p:nvPicPr>
        <p:blipFill rotWithShape="1">
          <a:blip r:embed="rId6">
            <a:alphaModFix/>
          </a:blip>
          <a:srcRect r="2846" b="1632"/>
          <a:stretch/>
        </p:blipFill>
        <p:spPr>
          <a:xfrm>
            <a:off x="714467" y="1982167"/>
            <a:ext cx="2742400" cy="38954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714467" y="583709"/>
            <a:ext cx="10416000" cy="19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r>
              <a:rPr lang="fr" sz="4667">
                <a:solidFill>
                  <a:srgbClr val="FFFFFF"/>
                </a:solidFill>
                <a:highlight>
                  <a:srgbClr val="323AB8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Téléchargez</a:t>
            </a:r>
            <a:endParaRPr sz="4667">
              <a:solidFill>
                <a:srgbClr val="FFFFFF"/>
              </a:solidFill>
              <a:highlight>
                <a:srgbClr val="323AB8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r>
              <a:rPr lang="fr" sz="4667">
                <a:solidFill>
                  <a:srgbClr val="FFFFFF"/>
                </a:solidFill>
                <a:highlight>
                  <a:srgbClr val="323AB8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le livre blanc !</a:t>
            </a:r>
            <a:endParaRPr sz="4667">
              <a:solidFill>
                <a:srgbClr val="FFFFFF"/>
              </a:solidFill>
              <a:highlight>
                <a:srgbClr val="323AB8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r>
              <a:rPr lang="fr" sz="4667">
                <a:solidFill>
                  <a:srgbClr val="FFFFFF"/>
                </a:solidFill>
                <a:highlight>
                  <a:srgbClr val="323AB8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 sz="4667">
              <a:solidFill>
                <a:srgbClr val="FFFFFF"/>
              </a:solidFill>
              <a:highlight>
                <a:srgbClr val="2D134B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r>
              <a:rPr lang="fr" sz="2667" i="1">
                <a:solidFill>
                  <a:srgbClr val="FFFFFF"/>
                </a:solidFill>
                <a:highlight>
                  <a:srgbClr val="77117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667" i="1">
              <a:solidFill>
                <a:srgbClr val="FFFFFF"/>
              </a:solidFill>
              <a:highlight>
                <a:srgbClr val="77117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714533" y="2380245"/>
            <a:ext cx="5381600" cy="19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spAutoFit/>
          </a:bodyPr>
          <a:lstStyle/>
          <a:p>
            <a:r>
              <a:rPr lang="fr" sz="2000">
                <a:solidFill>
                  <a:srgbClr val="181933"/>
                </a:solidFill>
                <a:latin typeface="Montserrat"/>
                <a:ea typeface="Montserrat"/>
                <a:cs typeface="Montserrat"/>
                <a:sym typeface="Montserrat"/>
              </a:rPr>
              <a:t>Rejoignez une communauté mobilisée sur les enjeux de reconditionnement solidaire et partagez vos questions et vos expériences</a:t>
            </a:r>
            <a:endParaRPr sz="2000">
              <a:solidFill>
                <a:srgbClr val="1819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2000">
              <a:solidFill>
                <a:srgbClr val="1819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fr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https://interhubs.fr/</a:t>
            </a:r>
            <a:endParaRPr sz="2000">
              <a:solidFill>
                <a:srgbClr val="1819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6464984" y="3919418"/>
            <a:ext cx="5381600" cy="7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spAutoFit/>
          </a:bodyPr>
          <a:lstStyle/>
          <a:p>
            <a:pPr algn="ctr"/>
            <a:r>
              <a:rPr lang="fr" sz="2000">
                <a:solidFill>
                  <a:schemeClr val="lt1"/>
                </a:solidFill>
                <a:highlight>
                  <a:srgbClr val="181A31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version définitive mi-novembre</a:t>
            </a:r>
            <a:endParaRPr sz="2000">
              <a:solidFill>
                <a:schemeClr val="lt1"/>
              </a:solidFill>
              <a:highlight>
                <a:srgbClr val="181A31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/>
            <a:r>
              <a:rPr lang="fr" sz="2000">
                <a:solidFill>
                  <a:srgbClr val="FFFFFF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SERD (22/30 novembre 2025) </a:t>
            </a:r>
            <a:endParaRPr sz="2000">
              <a:solidFill>
                <a:srgbClr val="FFFFFF"/>
              </a:solidFill>
              <a:highlight>
                <a:schemeClr val="accen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6" title="Capture d’écran 2025-10-21 à 19.32.1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467" y="5176389"/>
            <a:ext cx="9852387" cy="13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 title="DOSSIER DE PRESSE 2025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3267" y="577733"/>
            <a:ext cx="3161267" cy="3161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 title="habillage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794300" y="334117"/>
            <a:ext cx="6213600" cy="16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r>
              <a:rPr lang="fr" sz="4667">
                <a:solidFill>
                  <a:srgbClr val="18193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La filière D3E/IT</a:t>
            </a:r>
            <a:endParaRPr sz="4667">
              <a:solidFill>
                <a:srgbClr val="1819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92" name="Google Shape;92;p17" title="cycle de vie-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0802" y="1154333"/>
            <a:ext cx="6910300" cy="5864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52468" y="505884"/>
            <a:ext cx="1219199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137" y="1329165"/>
            <a:ext cx="2604457" cy="155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3713" y="3006925"/>
            <a:ext cx="3111764" cy="1855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04171" y="1123366"/>
            <a:ext cx="2866703" cy="170973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794300" y="334133"/>
            <a:ext cx="3328400" cy="16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r>
              <a:rPr lang="fr" sz="4667">
                <a:solidFill>
                  <a:srgbClr val="18193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9 ENJEUX</a:t>
            </a:r>
            <a:endParaRPr sz="4667">
              <a:solidFill>
                <a:srgbClr val="1819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794284" y="1608438"/>
            <a:ext cx="2844800" cy="118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/>
            <a:r>
              <a:rPr lang="fr" sz="1925">
                <a:solidFill>
                  <a:srgbClr val="FFFFFF"/>
                </a:solidFill>
                <a:highlight>
                  <a:srgbClr val="FF540C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Équiper</a:t>
            </a:r>
            <a:endParaRPr sz="1925">
              <a:solidFill>
                <a:srgbClr val="FFFFFF"/>
              </a:solidFill>
              <a:highlight>
                <a:srgbClr val="FF540C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/>
            <a:r>
              <a:rPr lang="fr" sz="1925">
                <a:solidFill>
                  <a:srgbClr val="FFFFFF"/>
                </a:solidFill>
                <a:highlight>
                  <a:srgbClr val="FF540C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les publics </a:t>
            </a:r>
            <a:endParaRPr sz="1925">
              <a:solidFill>
                <a:srgbClr val="FFFFFF"/>
              </a:solidFill>
              <a:highlight>
                <a:srgbClr val="FF540C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/>
            <a:r>
              <a:rPr lang="fr" sz="1925">
                <a:solidFill>
                  <a:srgbClr val="FFFFFF"/>
                </a:solidFill>
                <a:highlight>
                  <a:srgbClr val="FF540C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les + fragiles</a:t>
            </a:r>
            <a:endParaRPr sz="1925">
              <a:solidFill>
                <a:srgbClr val="FFFFFF"/>
              </a:solidFill>
              <a:highlight>
                <a:srgbClr val="FF540C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/>
            <a:endParaRPr sz="1444">
              <a:solidFill>
                <a:srgbClr val="FFFFFF"/>
              </a:solidFill>
              <a:highlight>
                <a:srgbClr val="77117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4076764" y="1321221"/>
            <a:ext cx="2844800" cy="148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/>
            <a:r>
              <a:rPr lang="fr" sz="1925">
                <a:solidFill>
                  <a:srgbClr val="FFFFFF"/>
                </a:solidFill>
                <a:highlight>
                  <a:srgbClr val="FF540C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Augmenter la quantité et la qualité des matériels collectés</a:t>
            </a:r>
            <a:endParaRPr sz="1925">
              <a:solidFill>
                <a:srgbClr val="FFFFFF"/>
              </a:solidFill>
              <a:highlight>
                <a:srgbClr val="FF540C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/>
            <a:endParaRPr sz="1444">
              <a:solidFill>
                <a:srgbClr val="FFFFFF"/>
              </a:solidFill>
              <a:highlight>
                <a:srgbClr val="77117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1627675" y="3452090"/>
            <a:ext cx="2844800" cy="120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>
              <a:spcBef>
                <a:spcPts val="1444"/>
              </a:spcBef>
              <a:spcAft>
                <a:spcPts val="481"/>
              </a:spcAft>
              <a:buClr>
                <a:schemeClr val="dk1"/>
              </a:buClr>
              <a:buSzPts val="1100"/>
            </a:pPr>
            <a:r>
              <a:rPr lang="fr" sz="1925">
                <a:solidFill>
                  <a:srgbClr val="FFFFFF"/>
                </a:solidFill>
                <a:highlight>
                  <a:srgbClr val="FF540C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Promouvoir des environnements libres et durables</a:t>
            </a:r>
            <a:endParaRPr sz="1444">
              <a:solidFill>
                <a:srgbClr val="FFFFFF"/>
              </a:solidFill>
              <a:highlight>
                <a:srgbClr val="77117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3533" y="2977455"/>
            <a:ext cx="3328400" cy="198509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5086381" y="3225309"/>
            <a:ext cx="2844800" cy="218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>
              <a:spcBef>
                <a:spcPts val="2400"/>
              </a:spcBef>
              <a:buClr>
                <a:schemeClr val="dk1"/>
              </a:buClr>
              <a:buSzPts val="1100"/>
            </a:pPr>
            <a:r>
              <a:rPr lang="fr" sz="1925">
                <a:solidFill>
                  <a:srgbClr val="FFFFFF"/>
                </a:solidFill>
                <a:highlight>
                  <a:srgbClr val="FF540C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Structurer des boucles génératrices d’emploi et d’inclusion sociale</a:t>
            </a:r>
            <a:endParaRPr sz="1925">
              <a:solidFill>
                <a:srgbClr val="FFFFFF"/>
              </a:solidFill>
              <a:highlight>
                <a:srgbClr val="FF540C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>
              <a:spcBef>
                <a:spcPts val="800"/>
              </a:spcBef>
            </a:pPr>
            <a:endParaRPr sz="1444">
              <a:solidFill>
                <a:srgbClr val="FFFFFF"/>
              </a:solidFill>
              <a:highlight>
                <a:srgbClr val="77117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9694" y="531983"/>
            <a:ext cx="3111764" cy="185590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7693656" y="977149"/>
            <a:ext cx="2844800" cy="96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/>
            <a:r>
              <a:rPr lang="fr" sz="1925">
                <a:solidFill>
                  <a:srgbClr val="FFFFFF"/>
                </a:solidFill>
                <a:highlight>
                  <a:srgbClr val="FF540C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Favoriser le réemploi et pas </a:t>
            </a:r>
            <a:endParaRPr sz="1925">
              <a:solidFill>
                <a:srgbClr val="FFFFFF"/>
              </a:solidFill>
              <a:highlight>
                <a:srgbClr val="FF540C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/>
            <a:r>
              <a:rPr lang="fr" sz="1925">
                <a:solidFill>
                  <a:srgbClr val="FFFFFF"/>
                </a:solidFill>
                <a:highlight>
                  <a:srgbClr val="FF540C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que le recyclage</a:t>
            </a:r>
            <a:endParaRPr sz="1444">
              <a:solidFill>
                <a:srgbClr val="FFFFFF"/>
              </a:solidFill>
              <a:highlight>
                <a:srgbClr val="77117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8014" y="2794434"/>
            <a:ext cx="2866703" cy="170973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8676257" y="3165854"/>
            <a:ext cx="2844800" cy="118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/>
            <a:r>
              <a:rPr lang="fr" sz="1925">
                <a:solidFill>
                  <a:srgbClr val="FFFFFF"/>
                </a:solidFill>
                <a:highlight>
                  <a:srgbClr val="FF540C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Consolider les modèles éco des acteurs existants</a:t>
            </a:r>
            <a:endParaRPr sz="1925">
              <a:solidFill>
                <a:srgbClr val="FFFFFF"/>
              </a:solidFill>
              <a:highlight>
                <a:srgbClr val="FF540C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/>
            <a:endParaRPr sz="1444">
              <a:solidFill>
                <a:srgbClr val="FFFFFF"/>
              </a:solidFill>
              <a:highlight>
                <a:srgbClr val="77117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333" y="4987235"/>
            <a:ext cx="2604457" cy="155333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135479" y="5266507"/>
            <a:ext cx="2844800" cy="96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/>
            <a:r>
              <a:rPr lang="fr" sz="1925">
                <a:solidFill>
                  <a:schemeClr val="lt1"/>
                </a:solidFill>
                <a:highlight>
                  <a:srgbClr val="FF540C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Changer l’image </a:t>
            </a:r>
            <a:endParaRPr sz="1925">
              <a:solidFill>
                <a:schemeClr val="lt1"/>
              </a:solidFill>
              <a:highlight>
                <a:srgbClr val="FF540C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fr" sz="1925">
                <a:solidFill>
                  <a:schemeClr val="lt1"/>
                </a:solidFill>
                <a:highlight>
                  <a:srgbClr val="FF540C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du reconditionné</a:t>
            </a:r>
            <a:endParaRPr sz="1925">
              <a:solidFill>
                <a:schemeClr val="lt1"/>
              </a:solidFill>
              <a:highlight>
                <a:srgbClr val="FF540C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endParaRPr sz="1925">
              <a:solidFill>
                <a:srgbClr val="FFFFFF"/>
              </a:solidFill>
              <a:highlight>
                <a:srgbClr val="FF540C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4881" y="4535524"/>
            <a:ext cx="3111764" cy="185590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6818843" y="5106889"/>
            <a:ext cx="2844800" cy="120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>
              <a:spcBef>
                <a:spcPts val="1444"/>
              </a:spcBef>
              <a:spcAft>
                <a:spcPts val="481"/>
              </a:spcAft>
            </a:pPr>
            <a:r>
              <a:rPr lang="fr" sz="1925">
                <a:solidFill>
                  <a:srgbClr val="FFFFFF"/>
                </a:solidFill>
                <a:highlight>
                  <a:srgbClr val="FF540C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Favoriser la montée en compétences des acteur.ice.s</a:t>
            </a:r>
            <a:endParaRPr sz="1444">
              <a:solidFill>
                <a:srgbClr val="FFFFFF"/>
              </a:solidFill>
              <a:highlight>
                <a:srgbClr val="77117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30347" y="4909034"/>
            <a:ext cx="2866703" cy="170973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3458591" y="5304087"/>
            <a:ext cx="2844800" cy="118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/>
            <a:r>
              <a:rPr lang="fr" sz="1925">
                <a:solidFill>
                  <a:srgbClr val="FFFFFF"/>
                </a:solidFill>
                <a:highlight>
                  <a:srgbClr val="FF540C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Travailler autour </a:t>
            </a:r>
            <a:endParaRPr sz="1925">
              <a:solidFill>
                <a:srgbClr val="FFFFFF"/>
              </a:solidFill>
              <a:highlight>
                <a:srgbClr val="FF540C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/>
            <a:r>
              <a:rPr lang="fr" sz="1925">
                <a:solidFill>
                  <a:srgbClr val="FFFFFF"/>
                </a:solidFill>
                <a:highlight>
                  <a:srgbClr val="FF540C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de la sobriété numérique</a:t>
            </a:r>
            <a:endParaRPr sz="1925">
              <a:solidFill>
                <a:srgbClr val="FFFFFF"/>
              </a:solidFill>
              <a:highlight>
                <a:srgbClr val="FF540C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/>
            <a:endParaRPr sz="1444">
              <a:solidFill>
                <a:srgbClr val="FFFFFF"/>
              </a:solidFill>
              <a:highlight>
                <a:srgbClr val="77117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52468" y="505884"/>
            <a:ext cx="1219199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137" y="1329165"/>
            <a:ext cx="2604457" cy="155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3713" y="3006925"/>
            <a:ext cx="3111764" cy="1855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04171" y="1123366"/>
            <a:ext cx="2866703" cy="170973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794300" y="334133"/>
            <a:ext cx="7311200" cy="8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7" tIns="60967" rIns="60967" bIns="60967" anchor="t" anchorCtr="0">
            <a:noAutofit/>
          </a:bodyPr>
          <a:lstStyle/>
          <a:p>
            <a:r>
              <a:rPr lang="fr" sz="4667">
                <a:solidFill>
                  <a:srgbClr val="18193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LES ENSEIGNEMENTS</a:t>
            </a:r>
            <a:endParaRPr sz="4667">
              <a:solidFill>
                <a:srgbClr val="1819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794284" y="1819838"/>
            <a:ext cx="2844800" cy="66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/>
            <a:r>
              <a:rPr lang="fr" sz="1925">
                <a:solidFill>
                  <a:srgbClr val="FFFFFF"/>
                </a:solidFill>
                <a:highlight>
                  <a:srgbClr val="323AB8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Faire appliquer</a:t>
            </a:r>
            <a:endParaRPr sz="1925">
              <a:solidFill>
                <a:srgbClr val="FFFFFF"/>
              </a:solidFill>
              <a:highlight>
                <a:srgbClr val="323AB8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/>
            <a:r>
              <a:rPr lang="fr" sz="1925">
                <a:solidFill>
                  <a:srgbClr val="FFFFFF"/>
                </a:solidFill>
                <a:highlight>
                  <a:srgbClr val="323AB8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la loi AGEC</a:t>
            </a:r>
            <a:endParaRPr sz="1925">
              <a:solidFill>
                <a:srgbClr val="FFFFFF"/>
              </a:solidFill>
              <a:highlight>
                <a:srgbClr val="323AB8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4076764" y="1449888"/>
            <a:ext cx="2844800" cy="118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/>
            <a:r>
              <a:rPr lang="fr" sz="1925">
                <a:solidFill>
                  <a:srgbClr val="FFFFFF"/>
                </a:solidFill>
                <a:highlight>
                  <a:srgbClr val="323AB8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Compléter le cahier des charges des éco-organismes</a:t>
            </a:r>
            <a:endParaRPr sz="1925">
              <a:solidFill>
                <a:srgbClr val="FFFFFF"/>
              </a:solidFill>
              <a:highlight>
                <a:srgbClr val="323AB8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algn="ctr"/>
            <a:endParaRPr sz="1444">
              <a:solidFill>
                <a:srgbClr val="FFFFFF"/>
              </a:solidFill>
              <a:highlight>
                <a:srgbClr val="77117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1627675" y="3533307"/>
            <a:ext cx="2844800" cy="120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>
              <a:spcBef>
                <a:spcPts val="1444"/>
              </a:spcBef>
              <a:spcAft>
                <a:spcPts val="481"/>
              </a:spcAft>
              <a:buClr>
                <a:schemeClr val="dk1"/>
              </a:buClr>
              <a:buSzPts val="1100"/>
            </a:pPr>
            <a:r>
              <a:rPr lang="fr" sz="1925">
                <a:solidFill>
                  <a:srgbClr val="FFFFFF"/>
                </a:solidFill>
                <a:highlight>
                  <a:srgbClr val="323AB8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Mutualiser et agir aux échelles régionales</a:t>
            </a:r>
            <a:endParaRPr sz="1444">
              <a:solidFill>
                <a:srgbClr val="FFFFFF"/>
              </a:solidFill>
              <a:highlight>
                <a:srgbClr val="323AB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3533" y="2977455"/>
            <a:ext cx="3328400" cy="198509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5086381" y="3225310"/>
            <a:ext cx="2844800" cy="29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/>
            <a:endParaRPr sz="1444">
              <a:solidFill>
                <a:srgbClr val="FFFFFF"/>
              </a:solidFill>
              <a:highlight>
                <a:srgbClr val="77117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9702" y="254202"/>
            <a:ext cx="3577500" cy="21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8053256" y="691065"/>
            <a:ext cx="2844800" cy="125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/>
            <a:r>
              <a:rPr lang="fr" sz="1925">
                <a:solidFill>
                  <a:srgbClr val="FFFFFF"/>
                </a:solidFill>
                <a:highlight>
                  <a:srgbClr val="323AB8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Former les agents publics aux marchés pour un numérique responsable</a:t>
            </a:r>
            <a:endParaRPr sz="1444">
              <a:solidFill>
                <a:srgbClr val="FFFFFF"/>
              </a:solidFill>
              <a:highlight>
                <a:srgbClr val="323AB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8014" y="2794434"/>
            <a:ext cx="2866703" cy="1709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8676257" y="3165854"/>
            <a:ext cx="2844800" cy="29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/>
            <a:endParaRPr sz="1444">
              <a:solidFill>
                <a:srgbClr val="FFFFFF"/>
              </a:solidFill>
              <a:highlight>
                <a:srgbClr val="77117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333" y="4987235"/>
            <a:ext cx="2604457" cy="155333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135479" y="5266507"/>
            <a:ext cx="2844800" cy="66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endParaRPr sz="1925">
              <a:solidFill>
                <a:schemeClr val="lt1"/>
              </a:solidFill>
              <a:highlight>
                <a:srgbClr val="323AB8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endParaRPr sz="1925">
              <a:solidFill>
                <a:srgbClr val="FFFFFF"/>
              </a:solidFill>
              <a:highlight>
                <a:srgbClr val="FF540C"/>
              </a:highlight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4865" y="4535536"/>
            <a:ext cx="3653900" cy="217923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6818843" y="5106888"/>
            <a:ext cx="2844800" cy="54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>
              <a:spcBef>
                <a:spcPts val="1444"/>
              </a:spcBef>
              <a:spcAft>
                <a:spcPts val="481"/>
              </a:spcAft>
            </a:pPr>
            <a:endParaRPr sz="1444">
              <a:solidFill>
                <a:srgbClr val="FFFFFF"/>
              </a:solidFill>
              <a:highlight>
                <a:srgbClr val="323AB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30347" y="4909034"/>
            <a:ext cx="2866703" cy="170973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3458591" y="5304087"/>
            <a:ext cx="2844800" cy="29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/>
            <a:endParaRPr sz="1444">
              <a:solidFill>
                <a:srgbClr val="FFFFFF"/>
              </a:solidFill>
              <a:highlight>
                <a:srgbClr val="77117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5208475" y="3452090"/>
            <a:ext cx="2844800" cy="150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>
              <a:spcBef>
                <a:spcPts val="1444"/>
              </a:spcBef>
              <a:spcAft>
                <a:spcPts val="481"/>
              </a:spcAft>
              <a:buClr>
                <a:schemeClr val="dk1"/>
              </a:buClr>
              <a:buSzPts val="1100"/>
            </a:pPr>
            <a:r>
              <a:rPr lang="fr" sz="1925">
                <a:solidFill>
                  <a:srgbClr val="FFFFFF"/>
                </a:solidFill>
                <a:highlight>
                  <a:srgbClr val="323AB8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Flécher des fonds dédiés à ces enjeux d’équipements solidaires</a:t>
            </a:r>
            <a:endParaRPr sz="1444">
              <a:solidFill>
                <a:srgbClr val="FFFFFF"/>
              </a:solidFill>
              <a:highlight>
                <a:srgbClr val="323AB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8789275" y="3042007"/>
            <a:ext cx="2844800" cy="150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>
              <a:spcBef>
                <a:spcPts val="1444"/>
              </a:spcBef>
              <a:spcAft>
                <a:spcPts val="481"/>
              </a:spcAft>
              <a:buClr>
                <a:schemeClr val="dk1"/>
              </a:buClr>
              <a:buSzPts val="1100"/>
            </a:pPr>
            <a:r>
              <a:rPr lang="fr" sz="1925">
                <a:solidFill>
                  <a:srgbClr val="FFFFFF"/>
                </a:solidFill>
                <a:highlight>
                  <a:srgbClr val="323AB8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Mieux intégrer le reconditionné et la réparation aux indicateurs RSE</a:t>
            </a:r>
            <a:endParaRPr sz="1444">
              <a:solidFill>
                <a:srgbClr val="FFFFFF"/>
              </a:solidFill>
              <a:highlight>
                <a:srgbClr val="323AB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135475" y="5493523"/>
            <a:ext cx="2844800" cy="91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>
              <a:spcBef>
                <a:spcPts val="1444"/>
              </a:spcBef>
              <a:spcAft>
                <a:spcPts val="481"/>
              </a:spcAft>
              <a:buClr>
                <a:schemeClr val="dk1"/>
              </a:buClr>
              <a:buSzPts val="1100"/>
            </a:pPr>
            <a:r>
              <a:rPr lang="fr" sz="1925">
                <a:solidFill>
                  <a:srgbClr val="FFFFFF"/>
                </a:solidFill>
                <a:highlight>
                  <a:srgbClr val="323AB8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inverser la vision déchets / réemploi</a:t>
            </a:r>
            <a:endParaRPr sz="1444">
              <a:solidFill>
                <a:srgbClr val="FFFFFF"/>
              </a:solidFill>
              <a:highlight>
                <a:srgbClr val="323AB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3541292" y="5197123"/>
            <a:ext cx="2844800" cy="150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>
              <a:spcBef>
                <a:spcPts val="1444"/>
              </a:spcBef>
              <a:spcAft>
                <a:spcPts val="481"/>
              </a:spcAft>
              <a:buClr>
                <a:schemeClr val="dk1"/>
              </a:buClr>
              <a:buSzPts val="1100"/>
            </a:pPr>
            <a:r>
              <a:rPr lang="fr" sz="1925">
                <a:solidFill>
                  <a:srgbClr val="FFFFFF"/>
                </a:solidFill>
                <a:highlight>
                  <a:srgbClr val="323AB8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Promouvoir le libre et le reconditionné dans des campagnes de com</a:t>
            </a:r>
            <a:endParaRPr sz="1444">
              <a:solidFill>
                <a:srgbClr val="FFFFFF"/>
              </a:solidFill>
              <a:highlight>
                <a:srgbClr val="323AB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7014759" y="5133907"/>
            <a:ext cx="2844800" cy="150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700" tIns="36700" rIns="36700" bIns="36700" anchor="t" anchorCtr="0">
            <a:spAutoFit/>
          </a:bodyPr>
          <a:lstStyle/>
          <a:p>
            <a:pPr algn="ctr">
              <a:spcBef>
                <a:spcPts val="1444"/>
              </a:spcBef>
              <a:spcAft>
                <a:spcPts val="481"/>
              </a:spcAft>
              <a:buClr>
                <a:schemeClr val="dk1"/>
              </a:buClr>
              <a:buSzPts val="1100"/>
            </a:pPr>
            <a:r>
              <a:rPr lang="fr" sz="1925">
                <a:solidFill>
                  <a:srgbClr val="FFFFFF"/>
                </a:solidFill>
                <a:highlight>
                  <a:srgbClr val="323AB8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Déployer des points </a:t>
            </a:r>
            <a:r>
              <a:rPr lang="fr" sz="1925">
                <a:solidFill>
                  <a:schemeClr val="lt1"/>
                </a:solidFill>
                <a:highlight>
                  <a:srgbClr val="323AB8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de proximité</a:t>
            </a:r>
            <a:r>
              <a:rPr lang="fr" sz="1444">
                <a:solidFill>
                  <a:schemeClr val="lt1"/>
                </a:solidFill>
                <a:highlight>
                  <a:srgbClr val="323AB8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1925">
                <a:solidFill>
                  <a:srgbClr val="FFFFFF"/>
                </a:solidFill>
                <a:highlight>
                  <a:srgbClr val="323AB8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de collecte et de premier diagnostic </a:t>
            </a:r>
            <a:endParaRPr sz="1444">
              <a:solidFill>
                <a:srgbClr val="FFFFFF"/>
              </a:solidFill>
              <a:highlight>
                <a:srgbClr val="323AB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Grand écran</PresentationFormat>
  <Paragraphs>53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Montserrat</vt:lpstr>
      <vt:lpstr>Montserrat Black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Causse, Anne</dc:creator>
  <cp:lastModifiedBy>Causse, Anne</cp:lastModifiedBy>
  <cp:revision>1</cp:revision>
  <dcterms:created xsi:type="dcterms:W3CDTF">2025-12-10T17:42:29Z</dcterms:created>
  <dcterms:modified xsi:type="dcterms:W3CDTF">2025-12-10T17:43:38Z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e1e3e5-28aa-42d2-a9d5-f117a2286530_Enabled">
    <vt:lpwstr>true</vt:lpwstr>
  </property>
  <property fmtid="{D5CDD505-2E9C-101B-9397-08002B2CF9AE}" pid="3" name="MSIP_Label_94e1e3e5-28aa-42d2-a9d5-f117a2286530_SetDate">
    <vt:lpwstr>2025-12-10T17:42:48Z</vt:lpwstr>
  </property>
  <property fmtid="{D5CDD505-2E9C-101B-9397-08002B2CF9AE}" pid="4" name="MSIP_Label_94e1e3e5-28aa-42d2-a9d5-f117a2286530_Method">
    <vt:lpwstr>Standard</vt:lpwstr>
  </property>
  <property fmtid="{D5CDD505-2E9C-101B-9397-08002B2CF9AE}" pid="5" name="MSIP_Label_94e1e3e5-28aa-42d2-a9d5-f117a2286530_Name">
    <vt:lpwstr>C2-Interne avec marquage</vt:lpwstr>
  </property>
  <property fmtid="{D5CDD505-2E9C-101B-9397-08002B2CF9AE}" pid="6" name="MSIP_Label_94e1e3e5-28aa-42d2-a9d5-f117a2286530_SiteId">
    <vt:lpwstr>6eab6365-8194-49c6-a4d0-e2d1a0fbeb74</vt:lpwstr>
  </property>
  <property fmtid="{D5CDD505-2E9C-101B-9397-08002B2CF9AE}" pid="7" name="MSIP_Label_94e1e3e5-28aa-42d2-a9d5-f117a2286530_ActionId">
    <vt:lpwstr>5223e93e-cecd-4635-817a-102132be94a2</vt:lpwstr>
  </property>
  <property fmtid="{D5CDD505-2E9C-101B-9397-08002B2CF9AE}" pid="8" name="MSIP_Label_94e1e3e5-28aa-42d2-a9d5-f117a2286530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Interne</vt:lpwstr>
  </property>
</Properties>
</file>